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2"/>
  </p:sldMasterIdLst>
  <p:notesMasterIdLst>
    <p:notesMasterId r:id="rId31"/>
  </p:notesMasterIdLst>
  <p:sldIdLst>
    <p:sldId id="256" r:id="rId3"/>
    <p:sldId id="259" r:id="rId4"/>
    <p:sldId id="289" r:id="rId5"/>
    <p:sldId id="276" r:id="rId6"/>
    <p:sldId id="282" r:id="rId7"/>
    <p:sldId id="285" r:id="rId8"/>
    <p:sldId id="261" r:id="rId9"/>
    <p:sldId id="286" r:id="rId10"/>
    <p:sldId id="279" r:id="rId11"/>
    <p:sldId id="28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84" r:id="rId20"/>
    <p:sldId id="288" r:id="rId21"/>
    <p:sldId id="281" r:id="rId22"/>
    <p:sldId id="287" r:id="rId23"/>
    <p:sldId id="274" r:id="rId24"/>
    <p:sldId id="275" r:id="rId25"/>
    <p:sldId id="270" r:id="rId26"/>
    <p:sldId id="271" r:id="rId27"/>
    <p:sldId id="272" r:id="rId28"/>
    <p:sldId id="273" r:id="rId29"/>
    <p:sldId id="290" r:id="rId30"/>
  </p:sldIdLst>
  <p:sldSz cx="9144000" cy="5143500" type="screen16x9"/>
  <p:notesSz cx="6858000" cy="9144000"/>
  <p:embeddedFontLst>
    <p:embeddedFont>
      <p:font typeface="Dosis" charset="0"/>
      <p:regular r:id="rId32"/>
      <p:bold r:id="rId33"/>
    </p:embeddedFont>
    <p:embeddedFont>
      <p:font typeface="Source Sans Pro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38CA88B-9D8B-470A-A352-699F3C2D8D82}">
  <a:tblStyle styleId="{338CA88B-9D8B-470A-A352-699F3C2D8D8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CF3"/>
          </a:solidFill>
        </a:fill>
      </a:tcStyle>
    </a:wholeTbl>
    <a:band1H>
      <a:tcStyle>
        <a:tcBdr/>
        <a:fill>
          <a:solidFill>
            <a:srgbClr val="CDD7E6"/>
          </a:solidFill>
        </a:fill>
      </a:tcStyle>
    </a:band1H>
    <a:band1V>
      <a:tcStyle>
        <a:tcBdr/>
        <a:fill>
          <a:solidFill>
            <a:srgbClr val="CDD7E6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48" y="-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62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3651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4"/>
            <a:ext cx="9144000" cy="2766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  <a:defRPr sz="6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44425" y="1534255"/>
            <a:ext cx="2804699" cy="33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3818121" y="1534255"/>
            <a:ext cx="2804699" cy="33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  <a:defRPr sz="4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10800000">
            <a:off x="-150" y="3769824"/>
            <a:ext cx="9144000" cy="6876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899" cy="37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▹"/>
              <a:defRPr sz="30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▸"/>
              <a:defRPr sz="24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⬩"/>
              <a:defRPr sz="24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⬞"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3670519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Arial"/>
              <a:buNone/>
            </a:pPr>
            <a:r>
              <a:rPr lang="en" sz="7200" b="1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 rtl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799" cy="32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799" cy="32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799" cy="32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 backgro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 flipH="1">
            <a:off x="-75" y="0"/>
            <a:ext cx="1851600" cy="5143499"/>
          </a:xfrm>
          <a:prstGeom prst="rect">
            <a:avLst/>
          </a:prstGeom>
          <a:solidFill>
            <a:srgbClr val="0DB7C4">
              <a:alpha val="364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/>
          <p:nvPr/>
        </p:nvSpPr>
        <p:spPr>
          <a:xfrm flipH="1">
            <a:off x="-75" y="0"/>
            <a:ext cx="18516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1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  <a:defRPr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Dosis"/>
              <a:buNone/>
              <a:defRPr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-75" y="0"/>
            <a:ext cx="1851600" cy="514349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 flipH="1">
            <a:off x="-75" y="0"/>
            <a:ext cx="18516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199" cy="193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Font typeface="Source Sans Pro"/>
              <a:buNone/>
              <a:defRPr sz="12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indent="0">
              <a:spcBef>
                <a:spcPts val="0"/>
              </a:spcBef>
              <a:buClr>
                <a:srgbClr val="0DB7C4"/>
              </a:buClr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Dosis"/>
              <a:buNone/>
            </a:pPr>
            <a:fld id="{00000000-1234-1234-1234-123412341234}" type="slidenum">
              <a:rPr lang="en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slide" Target="slide19.xml"/><Relationship Id="rId4" Type="http://schemas.openxmlformats.org/officeDocument/2006/relationships/image" Target="../media/image16.png"/><Relationship Id="rId9" Type="http://schemas.openxmlformats.org/officeDocument/2006/relationships/slide" Target="slide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11.xml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slide" Target="slide20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5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slide" Target="slide20.xml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0.png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30.png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slide" Target="slide18.xml"/><Relationship Id="rId4" Type="http://schemas.openxmlformats.org/officeDocument/2006/relationships/slide" Target="slide1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8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774675" y="334700"/>
            <a:ext cx="6828000" cy="25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Dosis"/>
              <a:buNone/>
            </a:pPr>
            <a:r>
              <a:rPr lang="en-US" altLang="zh-TW" sz="6000" b="0" i="0" u="none" strike="noStrike" cap="none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Web Mobile Creator</a:t>
            </a:r>
            <a:endParaRPr lang="en" sz="6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894600" y="3078202"/>
            <a:ext cx="2913900" cy="85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周昱安 / 賴彥愷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22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2017-1-</a:t>
            </a:r>
            <a:r>
              <a:rPr lang="en" sz="2200" dirty="0" smtClean="0">
                <a:solidFill>
                  <a:schemeClr val="lt1"/>
                </a:solidFill>
              </a:rPr>
              <a:t>6</a:t>
            </a:r>
            <a:endParaRPr lang="en" sz="2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87558"/>
            <a:ext cx="5616624" cy="363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671791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</a:t>
            </a: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首頁頁面主題設定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4032"/>
            <a:ext cx="6120680" cy="375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318525"/>
            <a:ext cx="432048" cy="413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1051473"/>
            <a:ext cx="6255599" cy="3968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98414"/>
            <a:ext cx="3224213" cy="342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73" y="4487515"/>
            <a:ext cx="4111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93">
            <a:hlinkClick r:id="rId9" action="ppaction://hlinksldjump"/>
          </p:cNvPr>
          <p:cNvSpPr/>
          <p:nvPr/>
        </p:nvSpPr>
        <p:spPr>
          <a:xfrm>
            <a:off x="6660232" y="4712633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94">
            <a:hlinkClick r:id="rId10" action="ppaction://hlinksldjump"/>
          </p:cNvPr>
          <p:cNvSpPr txBox="1"/>
          <p:nvPr/>
        </p:nvSpPr>
        <p:spPr>
          <a:xfrm>
            <a:off x="6660351" y="4669915"/>
            <a:ext cx="62995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zh-TW" altLang="en-US" sz="900" b="1" dirty="0" smtClean="0">
                <a:solidFill>
                  <a:schemeClr val="lt1"/>
                </a:solidFill>
              </a:rPr>
              <a:t>   完成</a:t>
            </a:r>
            <a:endParaRPr lang="en" sz="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65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28490"/>
            <a:ext cx="6196235" cy="372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060975" y="1923675"/>
            <a:ext cx="510900" cy="230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80668"/>
            <a:ext cx="3495881" cy="90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" name="Shape 165"/>
          <p:cNvSpPr txBox="1"/>
          <p:nvPr/>
        </p:nvSpPr>
        <p:spPr>
          <a:xfrm>
            <a:off x="4048409" y="2180332"/>
            <a:ext cx="162095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按下後跳出新視窗</a:t>
            </a:r>
          </a:p>
        </p:txBody>
      </p:sp>
      <p:cxnSp>
        <p:nvCxnSpPr>
          <p:cNvPr id="164" name="Shape 164"/>
          <p:cNvCxnSpPr/>
          <p:nvPr/>
        </p:nvCxnSpPr>
        <p:spPr>
          <a:xfrm flipH="1" flipV="1">
            <a:off x="3406893" y="2296211"/>
            <a:ext cx="641516" cy="21018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13" name="Picture 4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16931"/>
            <a:ext cx="1800200" cy="26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593325" y="1410375"/>
            <a:ext cx="2307600" cy="38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新視窗</a:t>
            </a:r>
          </a:p>
        </p:txBody>
      </p:sp>
      <p:sp>
        <p:nvSpPr>
          <p:cNvPr id="173" name="Shape 173"/>
          <p:cNvSpPr/>
          <p:nvPr/>
        </p:nvSpPr>
        <p:spPr>
          <a:xfrm>
            <a:off x="1547663" y="1923677"/>
            <a:ext cx="6264696" cy="2952328"/>
          </a:xfrm>
          <a:prstGeom prst="rect">
            <a:avLst/>
          </a:prstGeom>
          <a:noFill/>
          <a:ln w="254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547663" y="2219768"/>
            <a:ext cx="626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2432916"/>
            <a:ext cx="5777581" cy="231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547663" y="2219768"/>
            <a:ext cx="2808300" cy="432000"/>
          </a:xfrm>
          <a:prstGeom prst="rect">
            <a:avLst/>
          </a:prstGeom>
          <a:solidFill>
            <a:srgbClr val="FFFFCC"/>
          </a:solidFill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請連結到</a:t>
            </a:r>
            <a:r>
              <a:rPr lang="zh-TW" altLang="en-US" sz="1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資料</a:t>
            </a:r>
            <a:r>
              <a:rPr lang="zh-TW" altLang="en-US" b="1" dirty="0">
                <a:solidFill>
                  <a:srgbClr val="FF0000"/>
                </a:solidFill>
              </a:rPr>
              <a:t>來源</a:t>
            </a:r>
            <a:r>
              <a:rPr lang="en" sz="1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頁面</a:t>
            </a:r>
            <a:endParaRPr lang="en"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47675" y="1847475"/>
            <a:ext cx="7964100" cy="4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http://www.google.com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93325" y="1410375"/>
            <a:ext cx="2307600" cy="38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新視窗</a:t>
            </a:r>
          </a:p>
        </p:txBody>
      </p:sp>
      <p:sp>
        <p:nvSpPr>
          <p:cNvPr id="185" name="Shape 185"/>
          <p:cNvSpPr/>
          <p:nvPr/>
        </p:nvSpPr>
        <p:spPr>
          <a:xfrm>
            <a:off x="1547675" y="1781750"/>
            <a:ext cx="6264600" cy="3170700"/>
          </a:xfrm>
          <a:prstGeom prst="rect">
            <a:avLst/>
          </a:prstGeom>
          <a:noFill/>
          <a:ln w="254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Shape 186"/>
          <p:cNvCxnSpPr/>
          <p:nvPr/>
        </p:nvCxnSpPr>
        <p:spPr>
          <a:xfrm>
            <a:off x="1547663" y="2067693"/>
            <a:ext cx="626469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775" y="2136510"/>
            <a:ext cx="5164700" cy="266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1564082" y="2067692"/>
            <a:ext cx="2431853" cy="2016225"/>
          </a:xfrm>
          <a:prstGeom prst="rect">
            <a:avLst/>
          </a:prstGeom>
          <a:solidFill>
            <a:srgbClr val="E7EFD7"/>
          </a:solidFill>
          <a:ln w="254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1610691" y="2680599"/>
            <a:ext cx="1249077" cy="2308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資料來源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起始頁網址</a:t>
            </a:r>
            <a:endParaRPr lang="en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618848" y="2916047"/>
            <a:ext cx="1152128" cy="2024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1619671" y="3223705"/>
            <a:ext cx="1020902" cy="2308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下一頁</a:t>
            </a:r>
            <a:r>
              <a:rPr lang="en-US" altLang="zh-TW" sz="900" dirty="0" smtClean="0"/>
              <a:t>Selector</a:t>
            </a:r>
            <a:endParaRPr lang="en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636190" y="3452647"/>
            <a:ext cx="1143818" cy="2024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703624" y="3821171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>
            <a:hlinkClick r:id="rId4" action="ppaction://hlinksldjump"/>
          </p:cNvPr>
          <p:cNvSpPr txBox="1"/>
          <p:nvPr/>
        </p:nvSpPr>
        <p:spPr>
          <a:xfrm>
            <a:off x="1822674" y="3780910"/>
            <a:ext cx="51090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確定</a:t>
            </a:r>
          </a:p>
        </p:txBody>
      </p:sp>
      <p:sp>
        <p:nvSpPr>
          <p:cNvPr id="195" name="Shape 195"/>
          <p:cNvSpPr/>
          <p:nvPr/>
        </p:nvSpPr>
        <p:spPr>
          <a:xfrm>
            <a:off x="2478789" y="3821171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2597822" y="3780910"/>
            <a:ext cx="51090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取消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552397" y="4057597"/>
            <a:ext cx="176683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Chrome Extension</a:t>
            </a:r>
          </a:p>
        </p:txBody>
      </p:sp>
      <p:sp>
        <p:nvSpPr>
          <p:cNvPr id="198" name="Shape 198"/>
          <p:cNvSpPr/>
          <p:nvPr/>
        </p:nvSpPr>
        <p:spPr>
          <a:xfrm>
            <a:off x="2859768" y="2921092"/>
            <a:ext cx="787562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903945" y="2887711"/>
            <a:ext cx="740527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當前頁面</a:t>
            </a:r>
          </a:p>
        </p:txBody>
      </p:sp>
      <p:sp>
        <p:nvSpPr>
          <p:cNvPr id="200" name="Shape 200"/>
          <p:cNvSpPr/>
          <p:nvPr/>
        </p:nvSpPr>
        <p:spPr>
          <a:xfrm>
            <a:off x="2858009" y="3474587"/>
            <a:ext cx="1056427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2893809" y="3435846"/>
            <a:ext cx="1056300" cy="230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選擇下一頁按鈕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568740" y="4326984"/>
            <a:ext cx="2159565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利用最新消息起始頁網址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和下一步的element path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抓取下一頁的URL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474050" y="1704225"/>
            <a:ext cx="4856400" cy="4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http://www.clhs.tyc.edu.tw/ischool/publish_page/0/</a:t>
            </a:r>
          </a:p>
        </p:txBody>
      </p:sp>
      <p:sp>
        <p:nvSpPr>
          <p:cNvPr id="24" name="Shape 203"/>
          <p:cNvSpPr txBox="1"/>
          <p:nvPr/>
        </p:nvSpPr>
        <p:spPr>
          <a:xfrm>
            <a:off x="1547664" y="2824681"/>
            <a:ext cx="1327633" cy="39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http://</a:t>
            </a:r>
            <a:r>
              <a:rPr lang="en" sz="1200" dirty="0" smtClean="0"/>
              <a:t>www.clhs.t</a:t>
            </a:r>
            <a:endParaRPr lang="en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4757330"/>
            <a:ext cx="3600401" cy="19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6588224" y="4757330"/>
            <a:ext cx="288032" cy="19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Shape 203"/>
          <p:cNvSpPr txBox="1"/>
          <p:nvPr/>
        </p:nvSpPr>
        <p:spPr>
          <a:xfrm>
            <a:off x="1561726" y="3363838"/>
            <a:ext cx="1066058" cy="4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#</a:t>
            </a:r>
            <a:r>
              <a:rPr lang="en-US" sz="1200" dirty="0" err="1"/>
              <a:t>btnNext</a:t>
            </a:r>
            <a:endParaRPr lang="en" sz="1200" dirty="0"/>
          </a:p>
        </p:txBody>
      </p:sp>
      <p:sp>
        <p:nvSpPr>
          <p:cNvPr id="28" name="Shape 189"/>
          <p:cNvSpPr txBox="1"/>
          <p:nvPr/>
        </p:nvSpPr>
        <p:spPr>
          <a:xfrm>
            <a:off x="1619671" y="2136225"/>
            <a:ext cx="1249077" cy="2308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9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資料來源名稱</a:t>
            </a:r>
            <a:endParaRPr lang="en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192"/>
          <p:cNvSpPr/>
          <p:nvPr/>
        </p:nvSpPr>
        <p:spPr>
          <a:xfrm>
            <a:off x="1636190" y="2367057"/>
            <a:ext cx="1143818" cy="2024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203"/>
          <p:cNvSpPr txBox="1"/>
          <p:nvPr/>
        </p:nvSpPr>
        <p:spPr>
          <a:xfrm>
            <a:off x="1547664" y="2283337"/>
            <a:ext cx="1327633" cy="399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1000" dirty="0" smtClean="0"/>
              <a:t>中大壢中最新公告</a:t>
            </a:r>
            <a:endParaRPr lang="en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52" y="1167036"/>
            <a:ext cx="6010722" cy="379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8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資料表頁面主題設定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433267" y="3219822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1050" dirty="0"/>
              <a:t>分類</a:t>
            </a:r>
            <a:endParaRPr lang="en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54912"/>
            <a:ext cx="504611" cy="24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60086"/>
              </p:ext>
            </p:extLst>
          </p:nvPr>
        </p:nvGraphicFramePr>
        <p:xfrm>
          <a:off x="1859075" y="3219821"/>
          <a:ext cx="3725198" cy="1202432"/>
        </p:xfrm>
        <a:graphic>
          <a:graphicData uri="http://schemas.openxmlformats.org/drawingml/2006/table">
            <a:tbl>
              <a:tblPr firstRow="1" bandRow="1">
                <a:tableStyleId>{338CA88B-9D8B-470A-A352-699F3C2D8D82}</a:tableStyleId>
              </a:tblPr>
              <a:tblGrid>
                <a:gridCol w="768709"/>
                <a:gridCol w="1008112"/>
                <a:gridCol w="1008112"/>
                <a:gridCol w="940265"/>
              </a:tblGrid>
              <a:tr h="300608"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失物招領</a:t>
                      </a: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施工</a:t>
                      </a: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徵才</a:t>
                      </a: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060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900" dirty="0" smtClean="0"/>
                        <a:t>學務處</a:t>
                      </a:r>
                      <a:r>
                        <a:rPr lang="en-US" altLang="zh-TW" sz="900" dirty="0" smtClean="0"/>
                        <a:t>105</a:t>
                      </a:r>
                      <a:r>
                        <a:rPr lang="zh-TW" altLang="en-US" sz="900" dirty="0" smtClean="0"/>
                        <a:t>年招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900" dirty="0" smtClean="0"/>
                        <a:t>總圖書館正門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900" dirty="0" smtClean="0"/>
                        <a:t>災害防治中心</a:t>
                      </a:r>
                      <a:endParaRPr lang="zh-TW" altLang="en-US" sz="900" dirty="0"/>
                    </a:p>
                  </a:txBody>
                  <a:tcPr/>
                </a:tc>
              </a:tr>
              <a:tr h="30060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/>
                        <a:t>http://www.ncu.</a:t>
                      </a:r>
                      <a:endParaRPr lang="zh-TW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/>
                        <a:t>http://www.ncu.</a:t>
                      </a:r>
                      <a:endParaRPr lang="zh-TW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 smtClean="0"/>
                        <a:t>http://www.ncu.</a:t>
                      </a:r>
                      <a:endParaRPr lang="zh-TW" altLang="en-US" sz="900" dirty="0" smtClean="0"/>
                    </a:p>
                  </a:txBody>
                  <a:tcPr/>
                </a:tc>
              </a:tr>
              <a:tr h="30060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2016-12-06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2016-12-05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2016-12-04</a:t>
                      </a:r>
                      <a:endParaRPr lang="zh-TW" altLang="en-US" sz="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3219822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3548806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166" y="3828879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4155926"/>
            <a:ext cx="239704" cy="2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5" y="3473738"/>
            <a:ext cx="1180529" cy="52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Shape 220"/>
          <p:cNvSpPr txBox="1"/>
          <p:nvPr/>
        </p:nvSpPr>
        <p:spPr>
          <a:xfrm>
            <a:off x="1433267" y="3559206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105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標題</a:t>
            </a:r>
            <a:endParaRPr lang="en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57" y="3484117"/>
            <a:ext cx="724741" cy="204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80668"/>
            <a:ext cx="3495881" cy="90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76" y="2452167"/>
            <a:ext cx="984444" cy="177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16932"/>
            <a:ext cx="1800200" cy="26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20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67" y="1207745"/>
            <a:ext cx="6205747" cy="383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7" name="Picture 2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06" y="4772003"/>
            <a:ext cx="504056" cy="24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3915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– 項目列表頁面主題設定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232215"/>
            <a:ext cx="720080" cy="18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Shape 246"/>
          <p:cNvSpPr txBox="1"/>
          <p:nvPr/>
        </p:nvSpPr>
        <p:spPr>
          <a:xfrm>
            <a:off x="2621450" y="2153706"/>
            <a:ext cx="288032" cy="238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800" dirty="0" smtClean="0">
                <a:solidFill>
                  <a:schemeClr val="tx1"/>
                </a:solidFill>
              </a:rPr>
              <a:t>+</a:t>
            </a:r>
            <a:endParaRPr lang="en" sz="800" dirty="0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85" y="2207540"/>
            <a:ext cx="1562013" cy="36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09" y="2200606"/>
            <a:ext cx="2062366" cy="5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952048" y="216273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09" y="2207540"/>
            <a:ext cx="1979099" cy="63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53" y="2381055"/>
            <a:ext cx="598122" cy="21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02" y="2389243"/>
            <a:ext cx="554006" cy="19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29" y="1799103"/>
            <a:ext cx="1924135" cy="289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60" y="2629837"/>
            <a:ext cx="18288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14" y="4692128"/>
            <a:ext cx="7048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7" y="2659538"/>
            <a:ext cx="18097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66" y="4707811"/>
            <a:ext cx="6858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48" y="1968787"/>
            <a:ext cx="1404954" cy="2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6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2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7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1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77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12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81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1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7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12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85"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516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交通資訊頁面主題設定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1203598"/>
            <a:ext cx="6120680" cy="383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339752" y="2599734"/>
            <a:ext cx="2520280" cy="144016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0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9" y="4731990"/>
            <a:ext cx="468052" cy="22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07654"/>
            <a:ext cx="1994462" cy="294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行事曆頁面主題設定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6714979" cy="2097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頁面名稱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▹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連接Google行事曆</a:t>
            </a:r>
          </a:p>
          <a:p>
            <a:pPr marL="914400" marR="0" lvl="1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Char char="▸"/>
            </a:pPr>
            <a:r>
              <a:rPr lang="en" sz="1400" b="0" i="0" u="none" strike="noStrike" cap="none" dirty="0">
                <a:solidFill>
                  <a:srgbClr val="415665"/>
                </a:solidFill>
                <a:latin typeface="Dosis"/>
                <a:ea typeface="Dosis"/>
                <a:cs typeface="Dosis"/>
                <a:sym typeface="Dosis"/>
              </a:rPr>
              <a:t>OAuth 取得 token，再透過 Google Calendar API 取得資料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Shape 266" descr="螢幕快照 2016-08-15 上午10.57.12.png"/>
          <p:cNvPicPr preferRelativeResize="0"/>
          <p:nvPr/>
        </p:nvPicPr>
        <p:blipFill rotWithShape="1">
          <a:blip r:embed="rId3">
            <a:alphaModFix/>
          </a:blip>
          <a:srcRect l="3072" t="1989"/>
          <a:stretch/>
        </p:blipFill>
        <p:spPr>
          <a:xfrm>
            <a:off x="1619672" y="1203598"/>
            <a:ext cx="6480720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行事曆頁面主題設定</a:t>
            </a:r>
          </a:p>
        </p:txBody>
      </p:sp>
      <p:pic>
        <p:nvPicPr>
          <p:cNvPr id="13314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75" y="4659982"/>
            <a:ext cx="504611" cy="24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6316"/>
            <a:ext cx="2088232" cy="266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3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網站頁面</a:t>
            </a:r>
            <a:r>
              <a:rPr lang="zh-TW" altLang="en-US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列表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" name="文字方塊 3">
            <a:hlinkClick r:id="rId3" action="ppaction://hlinksldjump"/>
          </p:cNvPr>
          <p:cNvSpPr txBox="1"/>
          <p:nvPr/>
        </p:nvSpPr>
        <p:spPr>
          <a:xfrm>
            <a:off x="2440182" y="127560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68052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661889"/>
            <a:ext cx="936104" cy="26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>
            <a:hlinkClick r:id="rId3" action="ppaction://hlinksldjump"/>
          </p:cNvPr>
          <p:cNvSpPr txBox="1"/>
          <p:nvPr/>
        </p:nvSpPr>
        <p:spPr>
          <a:xfrm>
            <a:off x="2699792" y="127560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338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043363" y="1419622"/>
            <a:ext cx="3168352" cy="664483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選擇樣板類型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簡易流程圖</a:t>
            </a:r>
          </a:p>
        </p:txBody>
      </p:sp>
      <p:sp>
        <p:nvSpPr>
          <p:cNvPr id="119" name="Shape 119"/>
          <p:cNvSpPr/>
          <p:nvPr/>
        </p:nvSpPr>
        <p:spPr>
          <a:xfrm rot="5400000">
            <a:off x="4442669" y="3434973"/>
            <a:ext cx="425099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064481" y="2643758"/>
            <a:ext cx="3163703" cy="664483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1800" dirty="0">
                <a:solidFill>
                  <a:schemeClr val="lt1"/>
                </a:solidFill>
              </a:rPr>
              <a:t>選擇樣板佈景主題</a:t>
            </a:r>
          </a:p>
        </p:txBody>
      </p:sp>
      <p:sp>
        <p:nvSpPr>
          <p:cNvPr id="121" name="Shape 121"/>
          <p:cNvSpPr/>
          <p:nvPr/>
        </p:nvSpPr>
        <p:spPr>
          <a:xfrm>
            <a:off x="3083899" y="3867894"/>
            <a:ext cx="3138482" cy="648072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lt1"/>
              </a:buClr>
              <a:buSzPct val="25000"/>
            </a:pPr>
            <a:r>
              <a:rPr lang="en" sz="1800" dirty="0">
                <a:solidFill>
                  <a:schemeClr val="lt1"/>
                </a:solidFill>
              </a:rPr>
              <a:t>樣板主題詳細設定</a:t>
            </a:r>
          </a:p>
        </p:txBody>
      </p:sp>
      <p:sp>
        <p:nvSpPr>
          <p:cNvPr id="122" name="Shape 122"/>
          <p:cNvSpPr/>
          <p:nvPr/>
        </p:nvSpPr>
        <p:spPr>
          <a:xfrm rot="5400000">
            <a:off x="4414990" y="2209255"/>
            <a:ext cx="425099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網站頁面</a:t>
            </a:r>
            <a:r>
              <a:rPr lang="zh-TW" altLang="en-US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列表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680520" cy="388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hlinkClick r:id="rId4" action="ppaction://hlinksldjump"/>
          </p:cNvPr>
          <p:cNvSpPr txBox="1"/>
          <p:nvPr/>
        </p:nvSpPr>
        <p:spPr>
          <a:xfrm>
            <a:off x="2771800" y="1262693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pic>
        <p:nvPicPr>
          <p:cNvPr id="10243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659982"/>
            <a:ext cx="936104" cy="26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6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1635646"/>
            <a:ext cx="6336704" cy="1139999"/>
          </a:xfrm>
        </p:spPr>
        <p:txBody>
          <a:bodyPr/>
          <a:lstStyle/>
          <a:p>
            <a:pPr algn="ctr"/>
            <a:r>
              <a:rPr lang="zh-TW" altLang="en-US" sz="4000" dirty="0" smtClean="0"/>
              <a:t>結束操作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5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807450" y="1937675"/>
            <a:ext cx="142530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Web製作介面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選取資料表樣板-系統架構</a:t>
            </a:r>
          </a:p>
        </p:txBody>
      </p:sp>
      <p:sp>
        <p:nvSpPr>
          <p:cNvPr id="78" name="Shape 78"/>
          <p:cNvSpPr/>
          <p:nvPr/>
        </p:nvSpPr>
        <p:spPr>
          <a:xfrm>
            <a:off x="2427525" y="2184700"/>
            <a:ext cx="540350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300192" y="1937675"/>
            <a:ext cx="1125899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中立學長Java API</a:t>
            </a:r>
          </a:p>
        </p:txBody>
      </p:sp>
      <p:sp>
        <p:nvSpPr>
          <p:cNvPr id="80" name="Shape 80"/>
          <p:cNvSpPr/>
          <p:nvPr/>
        </p:nvSpPr>
        <p:spPr>
          <a:xfrm>
            <a:off x="5440146" y="2167600"/>
            <a:ext cx="667190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5417896" y="3139574"/>
            <a:ext cx="136230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顯示於資料表樣板的畫面中</a:t>
            </a:r>
          </a:p>
        </p:txBody>
      </p:sp>
      <p:sp>
        <p:nvSpPr>
          <p:cNvPr id="82" name="Shape 82"/>
          <p:cNvSpPr/>
          <p:nvPr/>
        </p:nvSpPr>
        <p:spPr>
          <a:xfrm rot="2575991">
            <a:off x="7454234" y="2743769"/>
            <a:ext cx="362999" cy="3043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7380310" y="3131809"/>
            <a:ext cx="1656185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拋出</a:t>
            </a:r>
            <a:r>
              <a:rPr lang="en-US" altLang="zh-TW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</a:t>
            </a:r>
            <a:r>
              <a:rPr lang="zh-TW" alt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和萃取後的資料</a:t>
            </a: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寫入到資料庫中</a:t>
            </a:r>
            <a:endParaRPr lang="en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776925" y="1299875"/>
            <a:ext cx="1672800" cy="63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前端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+ Redux</a:t>
            </a:r>
          </a:p>
        </p:txBody>
      </p:sp>
      <p:sp>
        <p:nvSpPr>
          <p:cNvPr id="85" name="Shape 85"/>
          <p:cNvSpPr/>
          <p:nvPr/>
        </p:nvSpPr>
        <p:spPr>
          <a:xfrm rot="10800000">
            <a:off x="6867345" y="3383872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2232750" y="1618775"/>
            <a:ext cx="108234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選取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資料表樣板</a:t>
            </a:r>
          </a:p>
        </p:txBody>
      </p:sp>
      <p:sp>
        <p:nvSpPr>
          <p:cNvPr id="87" name="Shape 87"/>
          <p:cNvSpPr/>
          <p:nvPr/>
        </p:nvSpPr>
        <p:spPr>
          <a:xfrm rot="10800000">
            <a:off x="4928529" y="3408811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3635896" y="3156749"/>
            <a:ext cx="1180317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製作者資料欄位選取</a:t>
            </a:r>
          </a:p>
        </p:txBody>
      </p:sp>
      <p:sp>
        <p:nvSpPr>
          <p:cNvPr id="89" name="Shape 89"/>
          <p:cNvSpPr/>
          <p:nvPr/>
        </p:nvSpPr>
        <p:spPr>
          <a:xfrm>
            <a:off x="3315098" y="1937675"/>
            <a:ext cx="1976982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製作者開啟新視窗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利用Chrome extension擷取網址列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232567" y="1491630"/>
            <a:ext cx="108234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傳入到後端再傳遞</a:t>
            </a:r>
            <a:endParaRPr lang="en-US" altLang="zh-TW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網址列</a:t>
            </a:r>
            <a:endParaRPr lang="e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7524328" y="1203598"/>
            <a:ext cx="1512167" cy="10801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22500"/>
                </a:moveTo>
                <a:lnTo>
                  <a:pt x="-54141" y="82089"/>
                </a:lnTo>
              </a:path>
            </a:pathLst>
          </a:custGeom>
          <a:solidFill>
            <a:srgbClr val="FFFFCC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sz="1400" b="0" i="0" u="none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sz="1400" b="0" i="0" u="none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endParaRPr lang="en" sz="1400" b="0" i="0" u="none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1.Trainning </a:t>
            </a: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(待開發)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2.Testing API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(已存在)</a:t>
            </a:r>
          </a:p>
        </p:txBody>
      </p:sp>
      <p:sp>
        <p:nvSpPr>
          <p:cNvPr id="92" name="Shape 92"/>
          <p:cNvSpPr/>
          <p:nvPr/>
        </p:nvSpPr>
        <p:spPr>
          <a:xfrm>
            <a:off x="1259632" y="3191844"/>
            <a:ext cx="1800199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將使用者選取好的</a:t>
            </a:r>
            <a:r>
              <a:rPr lang="zh-TW" alt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資料欄位</a:t>
            </a:r>
            <a:r>
              <a:rPr lang="en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和填入的資料存入資料庫中</a:t>
            </a:r>
            <a:endParaRPr lang="en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332371" y="2825131"/>
            <a:ext cx="1224135" cy="32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後端Node.js</a:t>
            </a:r>
          </a:p>
        </p:txBody>
      </p:sp>
      <p:sp>
        <p:nvSpPr>
          <p:cNvPr id="94" name="Shape 94"/>
          <p:cNvSpPr/>
          <p:nvPr/>
        </p:nvSpPr>
        <p:spPr>
          <a:xfrm rot="10800000">
            <a:off x="3117044" y="3408811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 rot="2555604">
            <a:off x="1687769" y="4148078"/>
            <a:ext cx="425029" cy="3043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267743" y="4227933"/>
            <a:ext cx="1180317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28932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807450" y="1937675"/>
            <a:ext cx="142530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Web製作介面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選取其它樣板- 系統架構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776925" y="1299875"/>
            <a:ext cx="1672800" cy="63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前端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+ Redux</a:t>
            </a:r>
          </a:p>
        </p:txBody>
      </p:sp>
      <p:sp>
        <p:nvSpPr>
          <p:cNvPr id="105" name="Shape 105"/>
          <p:cNvSpPr/>
          <p:nvPr/>
        </p:nvSpPr>
        <p:spPr>
          <a:xfrm>
            <a:off x="2313198" y="2162822"/>
            <a:ext cx="458601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877219" y="1937675"/>
            <a:ext cx="1080120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由製作者填入</a:t>
            </a:r>
          </a:p>
        </p:txBody>
      </p:sp>
      <p:sp>
        <p:nvSpPr>
          <p:cNvPr id="107" name="Shape 107"/>
          <p:cNvSpPr/>
          <p:nvPr/>
        </p:nvSpPr>
        <p:spPr>
          <a:xfrm>
            <a:off x="7236296" y="1907543"/>
            <a:ext cx="1036302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完成</a:t>
            </a:r>
          </a:p>
        </p:txBody>
      </p:sp>
      <p:sp>
        <p:nvSpPr>
          <p:cNvPr id="108" name="Shape 108"/>
          <p:cNvSpPr/>
          <p:nvPr/>
        </p:nvSpPr>
        <p:spPr>
          <a:xfrm>
            <a:off x="4067944" y="2189825"/>
            <a:ext cx="458601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644007" y="1937675"/>
            <a:ext cx="1800199" cy="808499"/>
          </a:xfrm>
          <a:prstGeom prst="roundRect">
            <a:avLst>
              <a:gd name="adj" fmla="val 16667"/>
            </a:avLst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將使用者選取好的樣板和填入的資料存入資料庫中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716016" y="1317050"/>
            <a:ext cx="836400" cy="63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</a:p>
        </p:txBody>
      </p:sp>
      <p:sp>
        <p:nvSpPr>
          <p:cNvPr id="111" name="Shape 111"/>
          <p:cNvSpPr/>
          <p:nvPr/>
        </p:nvSpPr>
        <p:spPr>
          <a:xfrm>
            <a:off x="6588224" y="2159693"/>
            <a:ext cx="458601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5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Mobile Web Creator 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091" cy="387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頁面列表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CRUD按鈕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新增、編輯頁面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首頁</a:t>
            </a:r>
          </a:p>
          <a:p>
            <a:pPr lvl="2">
              <a:lnSpc>
                <a:spcPct val="115000"/>
              </a:lnSpc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輪播圖片(optional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功能鈕連結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3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功能文字</a:t>
            </a:r>
          </a:p>
          <a:p>
            <a:pPr lvl="3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連結目的</a:t>
            </a:r>
          </a:p>
          <a:p>
            <a:pPr lvl="4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內部頁面</a:t>
            </a:r>
          </a:p>
          <a:p>
            <a:pPr lvl="4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外部連結</a:t>
            </a:r>
          </a:p>
          <a:p>
            <a:pPr lvl="2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圖示選擇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30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Mobile Web Creator 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200" cy="3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資料表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跳轉建立資料來源(切換到data extraction creator)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選擇資料來源 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過濾資料來源顯示欄位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項目列表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增加項目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>
              <a:lnSpc>
                <a:spcPct val="115000"/>
              </a:lnSpc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增加子項目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>
              <a:lnSpc>
                <a:spcPct val="115000"/>
              </a:lnSpc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加入連結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800" indent="-317500">
              <a:lnSpc>
                <a:spcPct val="115000"/>
              </a:lnSpc>
              <a:buSzPct val="107692"/>
              <a:buFont typeface="Dosis"/>
              <a:buChar char="▹"/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內部頁面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800" indent="-317500">
              <a:lnSpc>
                <a:spcPct val="115000"/>
              </a:lnSpc>
              <a:buSzPct val="107692"/>
              <a:buFont typeface="Dosis"/>
              <a:buChar char="▹"/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外部連結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>
              <a:lnSpc>
                <a:spcPct val="115000"/>
              </a:lnSpc>
            </a:pP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加入文字敘述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2017.04.07</a:t>
            </a:r>
          </a:p>
          <a:p>
            <a:pPr lvl="1">
              <a:lnSpc>
                <a:spcPct val="115000"/>
              </a:lnSpc>
            </a:pP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編輯、刪除項目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30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Mobile Web Creator 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200" cy="3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交通資訊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說明文字(optional)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上傳經緯度資料檔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行事曆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連接</a:t>
            </a:r>
            <a:r>
              <a:rPr lang="en" sz="130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en" sz="130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行事曆</a:t>
            </a: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3000" cy="11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/>
              <a:t>Data Extraction Creator 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593324" y="1410375"/>
            <a:ext cx="7723200" cy="3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Chrome Extension 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輸入頁面起始位址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選擇下一頁連結的DOM Path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將頁面起始位址和下一頁連結的DOM Path 傳入後端處理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Server-Side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接收Chrome Extension輸入的資料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下載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zh-TW" altLang="en-US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碼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傳送HTML碼至中立學長的JAVA API做training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將Schema存入DB中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buClr>
                <a:srgbClr val="3B3A3C"/>
              </a:buClr>
              <a:buSzPct val="100000"/>
              <a:buFont typeface="Arial"/>
            </a:pPr>
            <a:r>
              <a:rPr lang="en" sz="1300" dirty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定時利用Schema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萃取資料並更新資料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如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最新消息</a:t>
            </a:r>
            <a:r>
              <a:rPr lang="en-US" altLang="zh-TW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300" dirty="0" smtClean="0">
                <a:solidFill>
                  <a:srgbClr val="3B3A3C"/>
                </a:solidFill>
                <a:latin typeface="Arial"/>
                <a:ea typeface="Arial"/>
                <a:cs typeface="Arial"/>
                <a:sym typeface="Arial"/>
              </a:rPr>
              <a:t>到資料庫</a:t>
            </a:r>
            <a:endParaRPr lang="en"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24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14" y="1059581"/>
            <a:ext cx="4383326" cy="405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0329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網站頁面</a:t>
            </a:r>
            <a:r>
              <a:rPr lang="zh-TW" altLang="en-US" sz="2800" b="0" i="0" u="none" strike="noStrike" cap="none" dirty="0" smtClean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列表</a:t>
            </a:r>
            <a:endParaRPr lang="en" sz="2800" b="0" i="0" u="none" strike="noStrike" cap="none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" name="文字方塊 3">
            <a:hlinkClick r:id="rId4" action="ppaction://hlinksldjump"/>
          </p:cNvPr>
          <p:cNvSpPr txBox="1"/>
          <p:nvPr/>
        </p:nvSpPr>
        <p:spPr>
          <a:xfrm>
            <a:off x="2440182" y="127560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pic>
        <p:nvPicPr>
          <p:cNvPr id="10243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31990"/>
            <a:ext cx="936104" cy="26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>
            <a:hlinkClick r:id="rId4" action="ppaction://hlinksldjump"/>
          </p:cNvPr>
          <p:cNvSpPr txBox="1"/>
          <p:nvPr/>
        </p:nvSpPr>
        <p:spPr>
          <a:xfrm>
            <a:off x="2462568" y="125854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             </a:t>
            </a:r>
            <a:endParaRPr lang="zh-TW" altLang="en-US" sz="1200" dirty="0"/>
          </a:p>
        </p:txBody>
      </p:sp>
      <p:sp>
        <p:nvSpPr>
          <p:cNvPr id="10" name="文字方塊 9">
            <a:hlinkClick r:id="rId7" action="ppaction://hlinksldjump"/>
          </p:cNvPr>
          <p:cNvSpPr txBox="1"/>
          <p:nvPr/>
        </p:nvSpPr>
        <p:spPr>
          <a:xfrm>
            <a:off x="2915816" y="1221261"/>
            <a:ext cx="590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 smtClean="0"/>
              <a:t>             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151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712" y="1635646"/>
            <a:ext cx="5256584" cy="1139999"/>
          </a:xfrm>
        </p:spPr>
        <p:txBody>
          <a:bodyPr/>
          <a:lstStyle/>
          <a:p>
            <a:pPr algn="ctr"/>
            <a:r>
              <a:rPr lang="en-US" altLang="zh-TW" sz="4000" dirty="0" smtClean="0"/>
              <a:t>Step1</a:t>
            </a:r>
            <a:r>
              <a:rPr lang="zh-TW" altLang="en-US" sz="4000" dirty="0" smtClean="0"/>
              <a:t>：選擇樣板類型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選擇樣板類型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Shape 134" descr="螢幕快照 2016-08-15 上午10.52.04.png"/>
          <p:cNvPicPr preferRelativeResize="0"/>
          <p:nvPr/>
        </p:nvPicPr>
        <p:blipFill rotWithShape="1">
          <a:blip r:embed="rId3">
            <a:alphaModFix/>
          </a:blip>
          <a:srcRect l="5476" t="4239" r="10141" b="20047"/>
          <a:stretch/>
        </p:blipFill>
        <p:spPr>
          <a:xfrm>
            <a:off x="1008825" y="1349040"/>
            <a:ext cx="7560840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925325" y="1725625"/>
            <a:ext cx="1742399" cy="311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27" y="2427735"/>
            <a:ext cx="864096" cy="116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27735"/>
            <a:ext cx="936104" cy="114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27735"/>
            <a:ext cx="936104" cy="116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27735"/>
            <a:ext cx="936103" cy="11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37673"/>
            <a:ext cx="904755" cy="113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712" y="1635646"/>
            <a:ext cx="5256584" cy="1139999"/>
          </a:xfrm>
        </p:spPr>
        <p:txBody>
          <a:bodyPr/>
          <a:lstStyle/>
          <a:p>
            <a:pPr algn="ctr"/>
            <a:r>
              <a:rPr lang="en-US" altLang="zh-TW" sz="4000" dirty="0" smtClean="0"/>
              <a:t>Step2</a:t>
            </a:r>
            <a:r>
              <a:rPr lang="zh-TW" altLang="en-US" sz="4000" dirty="0" smtClean="0"/>
              <a:t>：選擇樣板主題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 descr="螢幕快照 2016-08-15 上午10.52.27.png"/>
          <p:cNvPicPr preferRelativeResize="0"/>
          <p:nvPr/>
        </p:nvPicPr>
        <p:blipFill rotWithShape="1">
          <a:blip r:embed="rId3">
            <a:alphaModFix/>
          </a:blip>
          <a:srcRect l="6105" t="4844" r="11262" b="22632"/>
          <a:stretch/>
        </p:blipFill>
        <p:spPr>
          <a:xfrm>
            <a:off x="1331640" y="1419622"/>
            <a:ext cx="6840404" cy="346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7578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選擇樣板佈景主題</a:t>
            </a:r>
          </a:p>
        </p:txBody>
      </p:sp>
      <p:pic>
        <p:nvPicPr>
          <p:cNvPr id="2050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99115"/>
            <a:ext cx="898525" cy="149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99115"/>
            <a:ext cx="906463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001" y="4421609"/>
            <a:ext cx="576064" cy="25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658821"/>
            <a:ext cx="552088" cy="73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1635646"/>
            <a:ext cx="6336704" cy="1139999"/>
          </a:xfrm>
        </p:spPr>
        <p:txBody>
          <a:bodyPr/>
          <a:lstStyle/>
          <a:p>
            <a:pPr algn="ctr"/>
            <a:r>
              <a:rPr lang="en-US" altLang="zh-TW" sz="4000" dirty="0" smtClean="0"/>
              <a:t>Step3</a:t>
            </a:r>
            <a:r>
              <a:rPr lang="zh-TW" altLang="en-US" sz="4000" dirty="0" smtClean="0"/>
              <a:t>：樣板主題詳細設定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9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19990"/>
            <a:ext cx="5904656" cy="365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5076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25000"/>
              <a:buFont typeface="Dosis"/>
              <a:buNone/>
            </a:pPr>
            <a:r>
              <a:rPr lang="en" sz="28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建立網站頁面 - 首頁頁面主題設定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10" y="1977710"/>
            <a:ext cx="554914" cy="2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1634"/>
            <a:ext cx="6048672" cy="377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49076"/>
            <a:ext cx="3816424" cy="225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0" y="3889893"/>
            <a:ext cx="569404" cy="20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hape 193">
            <a:hlinkClick r:id="rId9" action="ppaction://hlinksldjump"/>
          </p:cNvPr>
          <p:cNvSpPr/>
          <p:nvPr/>
        </p:nvSpPr>
        <p:spPr>
          <a:xfrm>
            <a:off x="6660232" y="4702502"/>
            <a:ext cx="630069" cy="174212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94">
            <a:hlinkClick r:id="rId9" action="ppaction://hlinksldjump"/>
          </p:cNvPr>
          <p:cNvSpPr txBox="1"/>
          <p:nvPr/>
        </p:nvSpPr>
        <p:spPr>
          <a:xfrm>
            <a:off x="6654552" y="4660104"/>
            <a:ext cx="629950" cy="2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zh-TW" altLang="en-US" sz="900" b="1" dirty="0" smtClean="0">
                <a:solidFill>
                  <a:schemeClr val="lt1"/>
                </a:solidFill>
              </a:rPr>
              <a:t>   完成</a:t>
            </a:r>
            <a:endParaRPr lang="en" sz="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10" y="2030754"/>
            <a:ext cx="1202985" cy="18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26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465840d-1435-4a0b-a643-12ff597fd166" Revision="1" Stencil="System.MyShapes" StencilVersion="1.0"/>
</Control>
</file>

<file path=customXml/itemProps1.xml><?xml version="1.0" encoding="utf-8"?>
<ds:datastoreItem xmlns:ds="http://schemas.openxmlformats.org/officeDocument/2006/customXml" ds:itemID="{378C510E-13DB-4E75-AC1C-438E9E8BF57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387</Words>
  <Application>Microsoft Office PowerPoint</Application>
  <PresentationFormat>如螢幕大小 (16:9)</PresentationFormat>
  <Paragraphs>190</Paragraphs>
  <Slides>28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Arial</vt:lpstr>
      <vt:lpstr>新細明體</vt:lpstr>
      <vt:lpstr>Dosis</vt:lpstr>
      <vt:lpstr>Source Sans Pro</vt:lpstr>
      <vt:lpstr>Cerimon template</vt:lpstr>
      <vt:lpstr>Web Mobile Creator</vt:lpstr>
      <vt:lpstr>建立網站頁面 - 簡易流程圖</vt:lpstr>
      <vt:lpstr>網站頁面列表</vt:lpstr>
      <vt:lpstr>Step1：選擇樣板類型</vt:lpstr>
      <vt:lpstr>建立網站頁面 - 選擇樣板類型</vt:lpstr>
      <vt:lpstr>Step2：選擇樣板主題</vt:lpstr>
      <vt:lpstr>建立網站頁面 - 選擇樣板佈景主題</vt:lpstr>
      <vt:lpstr>Step3：樣板主題詳細設定</vt:lpstr>
      <vt:lpstr>建立網站頁面 - 首頁頁面主題設定</vt:lpstr>
      <vt:lpstr>建立網站頁面 - 首頁頁面主題設定</vt:lpstr>
      <vt:lpstr>建立網站頁面 - 資料表頁面主題設定</vt:lpstr>
      <vt:lpstr>建立網站頁面 - 資料表頁面主題設定</vt:lpstr>
      <vt:lpstr>建立網站頁面 - 資料表頁面主題設定</vt:lpstr>
      <vt:lpstr>建立網站頁面 - 資料表頁面主題設定</vt:lpstr>
      <vt:lpstr>建立網站頁面 – 項目列表頁面主題設定</vt:lpstr>
      <vt:lpstr>建立網站頁面 - 交通資訊頁面主題設定</vt:lpstr>
      <vt:lpstr>建立網站頁面 - 行事曆頁面主題設定</vt:lpstr>
      <vt:lpstr>建立網站頁面 - 行事曆頁面主題設定</vt:lpstr>
      <vt:lpstr>網站頁面列表</vt:lpstr>
      <vt:lpstr>網站頁面列表</vt:lpstr>
      <vt:lpstr>結束操作</vt:lpstr>
      <vt:lpstr>選取資料表樣板-系統架構</vt:lpstr>
      <vt:lpstr>選取其它樣板- 系統架構</vt:lpstr>
      <vt:lpstr>Mobile Web Creator </vt:lpstr>
      <vt:lpstr>Mobile Web Creator </vt:lpstr>
      <vt:lpstr>Mobile Web Creator </vt:lpstr>
      <vt:lpstr>Data Extraction Creator 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Extraction UI Prototype</dc:title>
  <dc:creator>user</dc:creator>
  <cp:lastModifiedBy>user</cp:lastModifiedBy>
  <cp:revision>70</cp:revision>
  <dcterms:modified xsi:type="dcterms:W3CDTF">2017-04-06T19:11:00Z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